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7"/>
  </p:notesMasterIdLst>
  <p:sldIdLst>
    <p:sldId id="256" r:id="rId2"/>
    <p:sldId id="257" r:id="rId3"/>
    <p:sldId id="264" r:id="rId4"/>
    <p:sldId id="265" r:id="rId5"/>
    <p:sldId id="274" r:id="rId6"/>
    <p:sldId id="258" r:id="rId7"/>
    <p:sldId id="259" r:id="rId8"/>
    <p:sldId id="266" r:id="rId9"/>
    <p:sldId id="273" r:id="rId10"/>
    <p:sldId id="269" r:id="rId11"/>
    <p:sldId id="268" r:id="rId12"/>
    <p:sldId id="271" r:id="rId13"/>
    <p:sldId id="272" r:id="rId14"/>
    <p:sldId id="262" r:id="rId15"/>
    <p:sldId id="263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rian Karlberg" initials="BK" lastIdx="1" clrIdx="0">
    <p:extLst>
      <p:ext uri="{19B8F6BF-5375-455C-9EA6-DF929625EA0E}">
        <p15:presenceInfo xmlns:p15="http://schemas.microsoft.com/office/powerpoint/2012/main" userId="Brian Karlberg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16" autoAdjust="0"/>
    <p:restoredTop sz="69213"/>
  </p:normalViewPr>
  <p:slideViewPr>
    <p:cSldViewPr snapToGrid="0" showGuides="1">
      <p:cViewPr varScale="1">
        <p:scale>
          <a:sx n="106" d="100"/>
          <a:sy n="106" d="100"/>
        </p:scale>
        <p:origin x="392" y="1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4" d="100"/>
          <a:sy n="94" d="100"/>
        </p:scale>
        <p:origin x="375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tiff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F5E6BE-BBB1-114E-80EB-ED0F370813D9}" type="datetimeFigureOut">
              <a:rPr lang="en-US" smtClean="0"/>
              <a:t>12/4/19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738133-87AA-C949-9819-24C0A6F123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1911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Verbal monitoring external vs internal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8962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1540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r>
              <a:rPr lang="en-US" dirty="0"/>
              <a:t>Literature review and comparisons embedded throughout paper</a:t>
            </a:r>
          </a:p>
          <a:p>
            <a:pPr marL="228600" indent="-228600">
              <a:buAutoNum type="arabicParenR"/>
            </a:pPr>
            <a:endParaRPr lang="en-US" dirty="0"/>
          </a:p>
          <a:p>
            <a:pPr marL="228600" indent="-228600">
              <a:buAutoNum type="arabicParenR"/>
            </a:pPr>
            <a:r>
              <a:rPr lang="en-US" dirty="0"/>
              <a:t>What does the column header mean? – codebook. Issues later too with binary gender code and percent vs decimal</a:t>
            </a:r>
          </a:p>
          <a:p>
            <a:pPr marL="228600" indent="-228600">
              <a:buAutoNum type="arabicParenR"/>
            </a:pPr>
            <a:endParaRPr lang="en-US" dirty="0"/>
          </a:p>
          <a:p>
            <a:pPr marL="228600" indent="-228600">
              <a:buAutoNum type="arabicParenR"/>
            </a:pPr>
            <a:r>
              <a:rPr lang="en-US" dirty="0"/>
              <a:t>Two levels</a:t>
            </a:r>
          </a:p>
          <a:p>
            <a:pPr marL="685800" lvl="1" indent="-228600">
              <a:buAutoNum type="arabicParenR"/>
            </a:pPr>
            <a:r>
              <a:rPr lang="en-US" dirty="0"/>
              <a:t>how we had to interpret data to achieve reproducibility</a:t>
            </a:r>
          </a:p>
          <a:p>
            <a:pPr marL="685800" lvl="1" indent="-228600">
              <a:buAutoNum type="arabicParenR"/>
            </a:pPr>
            <a:r>
              <a:rPr lang="en-US" dirty="0"/>
              <a:t>How the researches cited and themselves achieved different results from previous published data</a:t>
            </a:r>
          </a:p>
          <a:p>
            <a:pPr marL="685800" lvl="1" indent="-228600">
              <a:buAutoNum type="arabicParenR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9583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Grammatical errors</a:t>
            </a:r>
          </a:p>
          <a:p>
            <a:r>
              <a:rPr lang="en-US" dirty="0"/>
              <a:t>Prosody – intonation</a:t>
            </a:r>
          </a:p>
          <a:p>
            <a:r>
              <a:rPr lang="en-US" dirty="0"/>
              <a:t>Phoneme – distinct sounds</a:t>
            </a:r>
          </a:p>
          <a:p>
            <a:endParaRPr lang="en-US" dirty="0"/>
          </a:p>
          <a:p>
            <a:r>
              <a:rPr lang="en-US" dirty="0"/>
              <a:t>Meta result: PD patients do not differ in verbal monitoring performance rather they differ in how they achieve verbal monitoring.</a:t>
            </a:r>
          </a:p>
          <a:p>
            <a:endParaRPr lang="en-US" dirty="0"/>
          </a:p>
          <a:p>
            <a:r>
              <a:rPr lang="en-US" dirty="0"/>
              <a:t>Control variable results</a:t>
            </a:r>
          </a:p>
          <a:p>
            <a:r>
              <a:rPr lang="en-US" dirty="0"/>
              <a:t>Pos </a:t>
            </a:r>
            <a:r>
              <a:rPr lang="en-US" dirty="0" err="1"/>
              <a:t>corr</a:t>
            </a:r>
            <a:r>
              <a:rPr lang="en-US" dirty="0"/>
              <a:t> Hoehn and </a:t>
            </a:r>
            <a:r>
              <a:rPr lang="en-US" dirty="0" err="1"/>
              <a:t>Yahr</a:t>
            </a:r>
            <a:r>
              <a:rPr lang="en-US" dirty="0"/>
              <a:t> and MMSE, r=.54 , p=.044</a:t>
            </a:r>
          </a:p>
          <a:p>
            <a:r>
              <a:rPr lang="en-US" dirty="0"/>
              <a:t>Significant correlation between age and </a:t>
            </a:r>
            <a:r>
              <a:rPr lang="en-US" dirty="0" err="1"/>
              <a:t>Hohn</a:t>
            </a:r>
            <a:r>
              <a:rPr lang="en-US" dirty="0"/>
              <a:t> </a:t>
            </a:r>
            <a:r>
              <a:rPr lang="en-US" dirty="0" err="1"/>
              <a:t>Yahr</a:t>
            </a:r>
            <a:r>
              <a:rPr lang="en-US" dirty="0"/>
              <a:t>, age and MMSE p=.009, and Length of </a:t>
            </a:r>
            <a:r>
              <a:rPr lang="en-US" dirty="0" err="1"/>
              <a:t>Parkenson’s</a:t>
            </a:r>
            <a:r>
              <a:rPr lang="en-US" dirty="0"/>
              <a:t> p=.02, and deep brain STN stimulation p=.008</a:t>
            </a:r>
          </a:p>
          <a:p>
            <a:r>
              <a:rPr lang="en-US" dirty="0"/>
              <a:t>Negative correlation between age and MMSE -.343, p=.047</a:t>
            </a:r>
          </a:p>
          <a:p>
            <a:endParaRPr lang="en-US" dirty="0"/>
          </a:p>
          <a:p>
            <a:r>
              <a:rPr lang="en-US" dirty="0"/>
              <a:t>Speech production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No significant difference between PD and control group based on most individual correlations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Internal speech perception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Rhyme judgment task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Homophone decision task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Phoneme monitoring task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External speech perception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Rhyme judgement task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Network perception task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Verbal monitoring variables	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Disfluencies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Relationship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5119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Goals:</a:t>
            </a:r>
          </a:p>
          <a:p>
            <a:r>
              <a:rPr lang="en-US" dirty="0"/>
              <a:t>Correlations on Control variable with speech production</a:t>
            </a:r>
          </a:p>
          <a:p>
            <a:r>
              <a:rPr lang="en-US" dirty="0"/>
              <a:t>Correlations on speech productions variables with disease status</a:t>
            </a:r>
          </a:p>
          <a:p>
            <a:r>
              <a:rPr lang="en-US" dirty="0"/>
              <a:t>Regression to predict monitoring performance based on measures of production and perception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2713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8340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Semanitc</a:t>
            </a:r>
            <a:r>
              <a:rPr lang="en-US" dirty="0"/>
              <a:t> and phonological monitoring were primary tests</a:t>
            </a:r>
          </a:p>
          <a:p>
            <a:r>
              <a:rPr lang="en-US" dirty="0"/>
              <a:t>Controls and PD patients</a:t>
            </a:r>
          </a:p>
          <a:p>
            <a:endParaRPr lang="en-US" dirty="0"/>
          </a:p>
          <a:p>
            <a:r>
              <a:rPr lang="en-US" dirty="0"/>
              <a:t>Control variable results</a:t>
            </a:r>
          </a:p>
          <a:p>
            <a:r>
              <a:rPr lang="en-US" dirty="0"/>
              <a:t>Pos </a:t>
            </a:r>
            <a:r>
              <a:rPr lang="en-US" dirty="0" err="1"/>
              <a:t>corr</a:t>
            </a:r>
            <a:r>
              <a:rPr lang="en-US" dirty="0"/>
              <a:t> Hoehn and </a:t>
            </a:r>
            <a:r>
              <a:rPr lang="en-US" dirty="0" err="1"/>
              <a:t>Yahr</a:t>
            </a:r>
            <a:r>
              <a:rPr lang="en-US" dirty="0"/>
              <a:t> and MMSE, r=.54 , p=.044</a:t>
            </a:r>
          </a:p>
          <a:p>
            <a:r>
              <a:rPr lang="en-US" dirty="0"/>
              <a:t>Significant correlation between age and </a:t>
            </a:r>
            <a:r>
              <a:rPr lang="en-US" dirty="0" err="1"/>
              <a:t>Hohn</a:t>
            </a:r>
            <a:r>
              <a:rPr lang="en-US" dirty="0"/>
              <a:t> </a:t>
            </a:r>
            <a:r>
              <a:rPr lang="en-US" dirty="0" err="1"/>
              <a:t>Yahr</a:t>
            </a:r>
            <a:r>
              <a:rPr lang="en-US" dirty="0"/>
              <a:t>, age and MMSE p=.009, and Length of </a:t>
            </a:r>
            <a:r>
              <a:rPr lang="en-US" dirty="0" err="1"/>
              <a:t>Parkenson’s</a:t>
            </a:r>
            <a:r>
              <a:rPr lang="en-US" dirty="0"/>
              <a:t> p=.02, and deep brain STN stimulation p=.008</a:t>
            </a:r>
          </a:p>
          <a:p>
            <a:r>
              <a:rPr lang="en-US" dirty="0"/>
              <a:t>Negative correlation between age and MMSE -.343, p=.047</a:t>
            </a:r>
          </a:p>
          <a:p>
            <a:endParaRPr lang="en-US" dirty="0"/>
          </a:p>
          <a:p>
            <a:r>
              <a:rPr lang="en-US" dirty="0"/>
              <a:t>Speech production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dirty="0"/>
              <a:t>No significant difference between PD and control group based on most individual correlations</a:t>
            </a:r>
          </a:p>
          <a:p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dirty="0"/>
              <a:t>Internal speech perception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dirty="0"/>
              <a:t>	Rhyme judgment task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dirty="0"/>
              <a:t>	Homophone decision task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dirty="0"/>
              <a:t>	Phoneme monitoring task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dirty="0"/>
              <a:t>Verbal monitoring variables	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dirty="0"/>
              <a:t>	Disfluencies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1156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4618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"</a:t>
            </a:r>
            <a:r>
              <a:rPr lang="en-US" dirty="0" err="1"/>
              <a:t>Group","Age</a:t>
            </a:r>
            <a:r>
              <a:rPr lang="en-US" dirty="0"/>
              <a:t>", "Medication", "</a:t>
            </a:r>
            <a:r>
              <a:rPr lang="en-US" dirty="0" err="1"/>
              <a:t>Length_Parkinson","H_Y</a:t>
            </a:r>
            <a:r>
              <a:rPr lang="en-US" dirty="0"/>
              <a:t>"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6385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"Age"</a:t>
            </a:r>
            <a:r>
              <a:rPr lang="en-US" dirty="0"/>
              <a:t>,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"Sex"</a:t>
            </a:r>
            <a:r>
              <a:rPr lang="en-US" dirty="0"/>
              <a:t>,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Handedness"</a:t>
            </a:r>
            <a:r>
              <a:rPr lang="en-US" dirty="0" err="1"/>
              <a:t>,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"MMSE"</a:t>
            </a:r>
            <a:r>
              <a:rPr lang="en-US" dirty="0" err="1"/>
              <a:t>,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"RAVEN"</a:t>
            </a:r>
            <a:r>
              <a:rPr lang="en-US" dirty="0" err="1"/>
              <a:t>,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"Group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843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selected seven columns: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Group”,“Nrm_Reformulation”,“Nrm_FilledPause”,“Nrm_Repetition”,“Nois_Reformulation”,“Nois_FilledPause”, “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Nois_Repetition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8923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699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384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971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336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319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95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789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6292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2324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1480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8990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64DDCB-2BAB-4897-B8AF-5313EB1E80BC}" type="datetimeFigureOut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2219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2.png"/><Relationship Id="rId7" Type="http://schemas.openxmlformats.org/officeDocument/2006/relationships/image" Target="../media/image6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600" b="1" dirty="0">
                <a:latin typeface="+mn-lt"/>
              </a:rPr>
              <a:t>Replicating Statistical Analysis </a:t>
            </a:r>
            <a:br>
              <a:rPr lang="en-US" sz="4800" b="1" dirty="0"/>
            </a:br>
            <a:r>
              <a:rPr lang="en-US" sz="2400" b="1" dirty="0">
                <a:latin typeface="+mn-lt"/>
              </a:rPr>
              <a:t>Group 4: Raphael </a:t>
            </a:r>
            <a:r>
              <a:rPr lang="en-US" sz="2400" b="1" dirty="0" err="1">
                <a:latin typeface="+mn-lt"/>
              </a:rPr>
              <a:t>Kirchgäßner</a:t>
            </a:r>
            <a:r>
              <a:rPr lang="en-US" sz="2400" b="1" dirty="0">
                <a:latin typeface="+mn-lt"/>
              </a:rPr>
              <a:t>, Brian Karlberg, Meenakshi Mishra</a:t>
            </a:r>
            <a:br>
              <a:rPr lang="en-US" sz="2400" dirty="0">
                <a:latin typeface="+mn-lt"/>
              </a:rPr>
            </a:br>
            <a:endParaRPr lang="en-US" sz="2400" dirty="0">
              <a:latin typeface="+mn-l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pPr algn="l"/>
            <a:r>
              <a:rPr lang="en-US" sz="3900" dirty="0"/>
              <a:t>Verbal monitoring in Parkinson’s disease: A</a:t>
            </a:r>
            <a:br>
              <a:rPr lang="en-US" sz="3900" dirty="0"/>
            </a:br>
            <a:r>
              <a:rPr lang="en-US" sz="3900" dirty="0"/>
              <a:t>comparison between internal and external</a:t>
            </a:r>
            <a:br>
              <a:rPr lang="en-US" sz="3900" dirty="0"/>
            </a:br>
            <a:r>
              <a:rPr lang="en-US" sz="3900" dirty="0"/>
              <a:t>monitoring</a:t>
            </a:r>
            <a:br>
              <a:rPr lang="en-US" sz="3900" dirty="0"/>
            </a:br>
            <a:r>
              <a:rPr lang="en-US" sz="1700" dirty="0"/>
              <a:t>Hanna S. Gauvin, </a:t>
            </a:r>
            <a:r>
              <a:rPr lang="en-US" sz="1700" dirty="0" err="1"/>
              <a:t>Jolien</a:t>
            </a:r>
            <a:r>
              <a:rPr lang="en-US" sz="1700" dirty="0"/>
              <a:t> </a:t>
            </a:r>
            <a:r>
              <a:rPr lang="en-US" sz="1700" dirty="0" err="1"/>
              <a:t>Mertens</a:t>
            </a:r>
            <a:r>
              <a:rPr lang="en-US" sz="1700" dirty="0"/>
              <a:t>, Peter </a:t>
            </a:r>
            <a:r>
              <a:rPr lang="en-US" sz="1700" dirty="0" err="1"/>
              <a:t>Marien</a:t>
            </a:r>
            <a:r>
              <a:rPr lang="en-US" sz="1700" dirty="0"/>
              <a:t>, Patrick </a:t>
            </a:r>
            <a:r>
              <a:rPr lang="en-US" sz="1700" dirty="0" err="1"/>
              <a:t>Santens</a:t>
            </a:r>
            <a:r>
              <a:rPr lang="en-US" sz="1700" dirty="0"/>
              <a:t>, Barbara A. </a:t>
            </a:r>
            <a:r>
              <a:rPr lang="en-US" sz="1700" dirty="0" err="1"/>
              <a:t>Pickut</a:t>
            </a:r>
            <a:r>
              <a:rPr lang="en-US" sz="1700" dirty="0"/>
              <a:t>, Robert J. </a:t>
            </a:r>
            <a:r>
              <a:rPr lang="en-US" sz="1700" dirty="0" err="1"/>
              <a:t>Hartsuiker</a:t>
            </a:r>
            <a:endParaRPr lang="en-US" sz="17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250" y="0"/>
            <a:ext cx="2571750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5769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45E98-289D-B143-84EA-33F79A36A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Description of Replication - Table 3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45A0CA20-29E5-984B-A6BC-4F2970906C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1307" y="1310543"/>
            <a:ext cx="3442493" cy="2118457"/>
          </a:xfrm>
          <a:prstGeom prst="rect">
            <a:avLst/>
          </a:prstGeom>
        </p:spPr>
      </p:pic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56210E2C-1B93-2D4F-9D93-017DC99774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1307" y="3802235"/>
            <a:ext cx="3493534" cy="208704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460D16A-0019-2E4F-8FBD-795580AA4E50}"/>
              </a:ext>
            </a:extLst>
          </p:cNvPr>
          <p:cNvSpPr txBox="1"/>
          <p:nvPr/>
        </p:nvSpPr>
        <p:spPr>
          <a:xfrm>
            <a:off x="1121664" y="2304288"/>
            <a:ext cx="472568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Used the tidied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Selected 6 columns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Grouped by “Group”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Used a separate table to show the amount of males and </a:t>
            </a:r>
            <a:br>
              <a:rPr lang="en-US" sz="2400" dirty="0"/>
            </a:br>
            <a:r>
              <a:rPr lang="en-US" sz="2400" dirty="0"/>
              <a:t>females in each group</a:t>
            </a:r>
          </a:p>
        </p:txBody>
      </p:sp>
    </p:spTree>
    <p:extLst>
      <p:ext uri="{BB962C8B-B14F-4D97-AF65-F5344CB8AC3E}">
        <p14:creationId xmlns:p14="http://schemas.microsoft.com/office/powerpoint/2010/main" val="38747882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5D1F7-1EAD-7640-A49F-179559944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Description of Replication - Table 9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D617A8D-CC8A-B847-9988-FE00B04F8A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228592"/>
            <a:ext cx="5024120" cy="36642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D0DD4F-6D37-9D47-925D-E4AC26B1A271}"/>
              </a:ext>
            </a:extLst>
          </p:cNvPr>
          <p:cNvSpPr txBox="1"/>
          <p:nvPr/>
        </p:nvSpPr>
        <p:spPr>
          <a:xfrm>
            <a:off x="7025639" y="2228592"/>
            <a:ext cx="465702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Using tidied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Selected seven columns using select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Used gather to collect columns into a dictionary with the </a:t>
            </a:r>
            <a:r>
              <a:rPr lang="en-US" sz="2400" dirty="0" err="1"/>
              <a:t>Error_type</a:t>
            </a:r>
            <a:r>
              <a:rPr lang="en-US" sz="2400" dirty="0"/>
              <a:t> as key and the according value is named </a:t>
            </a:r>
            <a:r>
              <a:rPr lang="en-US" sz="2400" dirty="0" err="1"/>
              <a:t>total_number</a:t>
            </a: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Filled pause was key indicator of shift to internal monitoring</a:t>
            </a:r>
          </a:p>
        </p:txBody>
      </p:sp>
    </p:spTree>
    <p:extLst>
      <p:ext uri="{BB962C8B-B14F-4D97-AF65-F5344CB8AC3E}">
        <p14:creationId xmlns:p14="http://schemas.microsoft.com/office/powerpoint/2010/main" val="25216641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BFAA4-5F4C-FB48-8C17-BC2C8F5F1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Description of Replication - Figure 1</a:t>
            </a:r>
          </a:p>
        </p:txBody>
      </p:sp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7E854D70-E756-8B46-8CAE-BDFC8BA3E7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9898" y="1690688"/>
            <a:ext cx="6675118" cy="476794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7A16766-494C-A245-85C0-17A19847207F}"/>
              </a:ext>
            </a:extLst>
          </p:cNvPr>
          <p:cNvSpPr txBox="1"/>
          <p:nvPr/>
        </p:nvSpPr>
        <p:spPr>
          <a:xfrm>
            <a:off x="838200" y="1828800"/>
            <a:ext cx="35052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Tidied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Gathered 5 values via the key “Error”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Shows difference in semantic error with total error for the control group</a:t>
            </a:r>
          </a:p>
        </p:txBody>
      </p:sp>
    </p:spTree>
    <p:extLst>
      <p:ext uri="{BB962C8B-B14F-4D97-AF65-F5344CB8AC3E}">
        <p14:creationId xmlns:p14="http://schemas.microsoft.com/office/powerpoint/2010/main" val="5730042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BFAA4-5F4C-FB48-8C17-BC2C8F5F1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Description of Replication - Figure 2</a:t>
            </a:r>
          </a:p>
        </p:txBody>
      </p:sp>
      <p:pic>
        <p:nvPicPr>
          <p:cNvPr id="4" name="Picture 3" descr="A picture containing drawing, table&#10;&#10;Description automatically generated">
            <a:extLst>
              <a:ext uri="{FF2B5EF4-FFF2-40B4-BE49-F238E27FC236}">
                <a16:creationId xmlns:a16="http://schemas.microsoft.com/office/drawing/2014/main" id="{8F0BA304-07BE-B94C-BFE8-36C7BB2F07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7503" y="1436915"/>
            <a:ext cx="6622868" cy="473062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756CF1F-4B29-824E-9D9A-0F929D548397}"/>
              </a:ext>
            </a:extLst>
          </p:cNvPr>
          <p:cNvSpPr txBox="1"/>
          <p:nvPr/>
        </p:nvSpPr>
        <p:spPr>
          <a:xfrm>
            <a:off x="838200" y="1828800"/>
            <a:ext cx="35052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Tidied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Gathered 5 values via the key “Error”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Facet by group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Left hand side shows Parkinson’s disfluencies under normal and noise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Right hand side shows control disfluencies under normal and noise</a:t>
            </a:r>
          </a:p>
        </p:txBody>
      </p:sp>
    </p:spTree>
    <p:extLst>
      <p:ext uri="{BB962C8B-B14F-4D97-AF65-F5344CB8AC3E}">
        <p14:creationId xmlns:p14="http://schemas.microsoft.com/office/powerpoint/2010/main" val="12658090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Three biggest takeaways from doing this project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Experimental methods can leverage statistics to understand cognitive processes using language assessment </a:t>
            </a:r>
          </a:p>
          <a:p>
            <a:r>
              <a:rPr lang="en-US" dirty="0"/>
              <a:t>Variable datatypes can be challenging to decipher without clear documentation</a:t>
            </a:r>
          </a:p>
          <a:p>
            <a:r>
              <a:rPr lang="en-US" dirty="0"/>
              <a:t>The combination of input data and method of analysis can result in drastically different conclusions</a:t>
            </a:r>
          </a:p>
        </p:txBody>
      </p:sp>
    </p:spTree>
    <p:extLst>
      <p:ext uri="{BB962C8B-B14F-4D97-AF65-F5344CB8AC3E}">
        <p14:creationId xmlns:p14="http://schemas.microsoft.com/office/powerpoint/2010/main" val="1208698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Thanks &amp;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6417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Summary of the paper we replicated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Simple research questions</a:t>
            </a:r>
          </a:p>
          <a:p>
            <a:pPr lvl="1"/>
            <a:r>
              <a:rPr lang="en-US" dirty="0"/>
              <a:t>Is verbal monitoring impaired in patients with Parkinson’s disease (PD)</a:t>
            </a:r>
          </a:p>
          <a:p>
            <a:pPr lvl="1"/>
            <a:r>
              <a:rPr lang="en-US" dirty="0"/>
              <a:t>Can internal tasks on speech perception predict internal monitoring performance?</a:t>
            </a:r>
          </a:p>
          <a:p>
            <a:r>
              <a:rPr lang="en-US" dirty="0"/>
              <a:t>Definition of key constructs</a:t>
            </a:r>
          </a:p>
          <a:p>
            <a:pPr lvl="1"/>
            <a:r>
              <a:rPr lang="en-US" dirty="0"/>
              <a:t>Internal vs. external monitoring</a:t>
            </a:r>
          </a:p>
          <a:p>
            <a:pPr lvl="1"/>
            <a:r>
              <a:rPr lang="en-US" dirty="0"/>
              <a:t>Pre/post articulation monitoring routes</a:t>
            </a:r>
          </a:p>
          <a:p>
            <a:pPr lvl="2"/>
            <a:r>
              <a:rPr lang="en-US" dirty="0"/>
              <a:t>Internal mechanism theories: perception or production based</a:t>
            </a:r>
          </a:p>
          <a:p>
            <a:pPr lvl="1"/>
            <a:r>
              <a:rPr lang="en-US" dirty="0"/>
              <a:t>Insights from other neurological disorders (Alzheimer’s, stroke, etc.)</a:t>
            </a:r>
          </a:p>
          <a:p>
            <a:pPr lvl="1"/>
            <a:r>
              <a:rPr lang="en-US" dirty="0"/>
              <a:t>Semantic vs. phonological impairments, syntactic complexity, etc.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8470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F0388-C9AC-D34A-938C-0B1802233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Brief overview of measurement methods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A3F50-A3CF-494E-9D50-7A6F0CC8A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935218"/>
          </a:xfrm>
        </p:spPr>
        <p:txBody>
          <a:bodyPr numCol="1"/>
          <a:lstStyle/>
          <a:p>
            <a:r>
              <a:rPr lang="en-US" dirty="0"/>
              <a:t>Key method: noise masking to block external monitoring</a:t>
            </a:r>
          </a:p>
          <a:p>
            <a:pPr lvl="1"/>
            <a:r>
              <a:rPr lang="en-US" dirty="0"/>
              <a:t>Route to investigate functionality of internal monitoring</a:t>
            </a:r>
          </a:p>
          <a:p>
            <a:r>
              <a:rPr lang="en-US" dirty="0"/>
              <a:t>Unified Parkinson’s Disease Rating Scale n=18, control group n=16</a:t>
            </a:r>
          </a:p>
          <a:p>
            <a:r>
              <a:rPr lang="en-US" dirty="0"/>
              <a:t>Control variables, cognitive tasks</a:t>
            </a:r>
          </a:p>
          <a:p>
            <a:r>
              <a:rPr lang="en-US" dirty="0"/>
              <a:t>11 language tasks grouped into 4 categories: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901C1A-F226-8D4D-AEBE-2060535F83B7}"/>
              </a:ext>
            </a:extLst>
          </p:cNvPr>
          <p:cNvSpPr txBox="1"/>
          <p:nvPr/>
        </p:nvSpPr>
        <p:spPr>
          <a:xfrm>
            <a:off x="838200" y="4283789"/>
            <a:ext cx="9889435" cy="954107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Speech production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Internal speech perception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External speech perception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Verbal monitoring</a:t>
            </a:r>
          </a:p>
        </p:txBody>
      </p:sp>
    </p:spTree>
    <p:extLst>
      <p:ext uri="{BB962C8B-B14F-4D97-AF65-F5344CB8AC3E}">
        <p14:creationId xmlns:p14="http://schemas.microsoft.com/office/powerpoint/2010/main" val="13022662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F0388-C9AC-D34A-938C-0B1802233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Methods (continued)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A3F50-A3CF-494E-9D50-7A6F0CC8A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850835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Boston Naming Test (BNT)</a:t>
            </a:r>
          </a:p>
          <a:p>
            <a:r>
              <a:rPr lang="en-US" dirty="0"/>
              <a:t>Controlled oral word association test (COWAT)</a:t>
            </a:r>
          </a:p>
          <a:p>
            <a:r>
              <a:rPr lang="en-US" dirty="0"/>
              <a:t>Cognitive performance tests</a:t>
            </a:r>
          </a:p>
          <a:p>
            <a:pPr lvl="1"/>
            <a:r>
              <a:rPr lang="en-US" dirty="0"/>
              <a:t>Mini mental state examination (MMSE)</a:t>
            </a:r>
          </a:p>
          <a:p>
            <a:pPr lvl="1"/>
            <a:r>
              <a:rPr lang="en-US" dirty="0"/>
              <a:t>Raven Matrices</a:t>
            </a:r>
          </a:p>
          <a:p>
            <a:r>
              <a:rPr lang="en-US" dirty="0"/>
              <a:t>Software and hardware:</a:t>
            </a:r>
          </a:p>
          <a:p>
            <a:pPr lvl="1"/>
            <a:r>
              <a:rPr lang="en-US" dirty="0"/>
              <a:t>E-Prime and PowerPoint running on laptop</a:t>
            </a:r>
          </a:p>
          <a:p>
            <a:pPr lvl="1"/>
            <a:r>
              <a:rPr lang="en-US" dirty="0" err="1"/>
              <a:t>Cedrus</a:t>
            </a:r>
            <a:r>
              <a:rPr lang="en-US" dirty="0"/>
              <a:t> RB-x30 response box</a:t>
            </a:r>
          </a:p>
          <a:p>
            <a:pPr lvl="1"/>
            <a:r>
              <a:rPr lang="en-US" dirty="0"/>
              <a:t>Sennheiser HD 250 over-ear headphones</a:t>
            </a:r>
          </a:p>
          <a:p>
            <a:pPr lvl="1"/>
            <a:r>
              <a:rPr lang="en-US" dirty="0"/>
              <a:t>Roland R-1 mp3 recorder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95C408-4EA0-DD4A-AD9A-1D0DF7FA8A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5357" y="3363333"/>
            <a:ext cx="4252906" cy="10052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28BF3B6-468E-2249-896A-4112708987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5357" y="4503503"/>
            <a:ext cx="4097374" cy="105738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681B88B-1CA5-614E-82B1-0041E06269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03081" y="434396"/>
            <a:ext cx="1460500" cy="2794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F2CFFE3-EEF9-A04C-819A-D0E321B4DB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93019" y="2408241"/>
            <a:ext cx="1960781" cy="78091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AF6A30C-231C-DA49-9EF9-589A2FE7CEE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64044" y="421597"/>
            <a:ext cx="1746802" cy="174680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1D41693-4070-D940-8841-263E3F7E1DC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38372" y="5695827"/>
            <a:ext cx="3051344" cy="944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1340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D8FBF-38D7-824A-A47E-7A16780A7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of Findings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7CED2B-5CF5-614F-A1DE-2582B6A4BC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Control variable results</a:t>
            </a:r>
          </a:p>
          <a:p>
            <a:r>
              <a:rPr lang="en-US" dirty="0"/>
              <a:t>Speech production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dirty="0"/>
              <a:t>Internal speech perception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dirty="0"/>
              <a:t>	External speech perception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dirty="0"/>
              <a:t>	Rhyme judgement task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dirty="0"/>
              <a:t>	Network perception task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dirty="0"/>
              <a:t>Verbal monitoring variables	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dirty="0"/>
              <a:t>	Disfluencies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dirty="0"/>
              <a:t>Relationship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23067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Issues identified in data quality review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Raw table data apparently labeling fractions as percentages</a:t>
            </a:r>
          </a:p>
          <a:p>
            <a:r>
              <a:rPr lang="en-US" dirty="0"/>
              <a:t>Understanding what the data variables represented – examples:</a:t>
            </a:r>
          </a:p>
          <a:p>
            <a:pPr lvl="1"/>
            <a:r>
              <a:rPr lang="en-US" dirty="0" err="1"/>
              <a:t>Lepodova</a:t>
            </a:r>
            <a:endParaRPr lang="en-US" dirty="0"/>
          </a:p>
          <a:p>
            <a:pPr lvl="1"/>
            <a:r>
              <a:rPr lang="en-US" dirty="0"/>
              <a:t>Hoehn </a:t>
            </a:r>
            <a:r>
              <a:rPr lang="en-US" dirty="0" err="1"/>
              <a:t>Yahr</a:t>
            </a:r>
            <a:r>
              <a:rPr lang="en-US" dirty="0"/>
              <a:t> Scale</a:t>
            </a:r>
          </a:p>
          <a:p>
            <a:pPr lvl="1"/>
            <a:r>
              <a:rPr lang="en-US" dirty="0"/>
              <a:t>MMSE</a:t>
            </a:r>
          </a:p>
          <a:p>
            <a:r>
              <a:rPr lang="en-US" dirty="0"/>
              <a:t>Gender variable coded as one or zero, m and v elsewhere</a:t>
            </a:r>
          </a:p>
          <a:p>
            <a:r>
              <a:rPr lang="en-US" dirty="0"/>
              <a:t>Potential for geographic bias</a:t>
            </a:r>
          </a:p>
          <a:p>
            <a:r>
              <a:rPr lang="en-US" dirty="0"/>
              <a:t>Small sample size &lt; 30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90897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EDA highlights, focusing on </a:t>
            </a:r>
            <a:r>
              <a:rPr lang="en-US" i="1" dirty="0"/>
              <a:t>why</a:t>
            </a:r>
            <a:r>
              <a:rPr lang="en-US" dirty="0"/>
              <a:t> each plot/data summary table was done, and what was learned</a:t>
            </a:r>
            <a:br>
              <a:rPr lang="en-US" dirty="0"/>
            </a:b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523CB4C-4FE3-F14E-93D0-0F83DF89E6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50063" y="1825625"/>
            <a:ext cx="6091873" cy="4351338"/>
          </a:xfrm>
        </p:spPr>
      </p:pic>
    </p:spTree>
    <p:extLst>
      <p:ext uri="{BB962C8B-B14F-4D97-AF65-F5344CB8AC3E}">
        <p14:creationId xmlns:p14="http://schemas.microsoft.com/office/powerpoint/2010/main" val="28011577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EDA highlights, focusing on </a:t>
            </a:r>
            <a:r>
              <a:rPr lang="en-US" i="1" dirty="0"/>
              <a:t>why</a:t>
            </a:r>
            <a:r>
              <a:rPr lang="en-US" dirty="0"/>
              <a:t> each plot/data summary table was done, and what was learned</a:t>
            </a:r>
            <a:br>
              <a:rPr lang="en-US" dirty="0"/>
            </a:b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C463F78-4FF0-6C4E-917A-F2BEA2B903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50063" y="1825625"/>
            <a:ext cx="6091873" cy="4351338"/>
          </a:xfrm>
        </p:spPr>
      </p:pic>
    </p:spTree>
    <p:extLst>
      <p:ext uri="{BB962C8B-B14F-4D97-AF65-F5344CB8AC3E}">
        <p14:creationId xmlns:p14="http://schemas.microsoft.com/office/powerpoint/2010/main" val="30967790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BFAA4-5F4C-FB48-8C17-BC2C8F5F1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Description of Replication - Table 1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74D6755B-4B3E-DE4D-84E0-AE2A7E7439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9702" y="1826461"/>
            <a:ext cx="3378200" cy="44323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9E677EA-1771-0646-85C0-1029777F00E0}"/>
              </a:ext>
            </a:extLst>
          </p:cNvPr>
          <p:cNvSpPr txBox="1"/>
          <p:nvPr/>
        </p:nvSpPr>
        <p:spPr>
          <a:xfrm>
            <a:off x="1020417" y="2345635"/>
            <a:ext cx="453817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Using the tidies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Filter for group == PD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Selected 5 columns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Print Table1</a:t>
            </a:r>
          </a:p>
        </p:txBody>
      </p:sp>
    </p:spTree>
    <p:extLst>
      <p:ext uri="{BB962C8B-B14F-4D97-AF65-F5344CB8AC3E}">
        <p14:creationId xmlns:p14="http://schemas.microsoft.com/office/powerpoint/2010/main" val="27260305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365</TotalTime>
  <Words>994</Words>
  <Application>Microsoft Macintosh PowerPoint</Application>
  <PresentationFormat>Widescreen</PresentationFormat>
  <Paragraphs>158</Paragraphs>
  <Slides>15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Replicating Statistical Analysis  Group 4: Raphael Kirchgäßner, Brian Karlberg, Meenakshi Mishra </vt:lpstr>
      <vt:lpstr>Summary of the paper we replicated</vt:lpstr>
      <vt:lpstr>Brief overview of measurement methods </vt:lpstr>
      <vt:lpstr>Methods (continued) </vt:lpstr>
      <vt:lpstr>Summary of Findings</vt:lpstr>
      <vt:lpstr>Issues identified in data quality review </vt:lpstr>
      <vt:lpstr>EDA highlights, focusing on why each plot/data summary table was done, and what was learned </vt:lpstr>
      <vt:lpstr>EDA highlights, focusing on why each plot/data summary table was done, and what was learned </vt:lpstr>
      <vt:lpstr>Description of Replication - Table 1</vt:lpstr>
      <vt:lpstr>Description of Replication - Table 3</vt:lpstr>
      <vt:lpstr>Description of Replication - Table 9</vt:lpstr>
      <vt:lpstr>Description of Replication - Figure 1</vt:lpstr>
      <vt:lpstr>Description of Replication - Figure 2</vt:lpstr>
      <vt:lpstr>Three biggest takeaways from doing this project </vt:lpstr>
      <vt:lpstr>Thanks &amp; 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Replicating Statistical Analysis  Group 4: Raphael Kirchgäßner, Brian Karlberg, Meenakshi Mishra </dc:title>
  <dc:creator>Raphael Kirchgäßner</dc:creator>
  <cp:lastModifiedBy>Brian Karlberg</cp:lastModifiedBy>
  <cp:revision>25</cp:revision>
  <dcterms:created xsi:type="dcterms:W3CDTF">2019-12-03T23:55:52Z</dcterms:created>
  <dcterms:modified xsi:type="dcterms:W3CDTF">2019-12-05T05:32:02Z</dcterms:modified>
</cp:coreProperties>
</file>